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6.jpg" ContentType="image/jpeg"/>
  <Override PartName="/ppt/media/image7.jpg" ContentType="image/jpeg"/>
  <Override PartName="/ppt/media/image10.jpg" ContentType="image/jpeg"/>
  <Override PartName="/ppt/media/image11.jpg" ContentType="image/jpeg"/>
  <Override PartName="/ppt/media/image12.jpg" ContentType="image/jpeg"/>
  <Override PartName="/ppt/media/image13.jpg" ContentType="image/jpeg"/>
  <Override PartName="/ppt/media/image14.jpg" ContentType="image/jpeg"/>
  <Override PartName="/ppt/media/image15.jpg" ContentType="image/jpeg"/>
  <Override PartName="/ppt/media/image1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01" r:id="rId2"/>
    <p:sldId id="302" r:id="rId3"/>
    <p:sldId id="329" r:id="rId4"/>
    <p:sldId id="328" r:id="rId5"/>
    <p:sldId id="330" r:id="rId6"/>
    <p:sldId id="331" r:id="rId7"/>
    <p:sldId id="335" r:id="rId8"/>
    <p:sldId id="334" r:id="rId9"/>
    <p:sldId id="326" r:id="rId10"/>
  </p:sldIdLst>
  <p:sldSz cx="12192000" cy="6858000"/>
  <p:notesSz cx="6797675" cy="9872663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HMET" initials="M" lastIdx="1" clrIdx="0">
    <p:extLst>
      <p:ext uri="{19B8F6BF-5375-455C-9EA6-DF929625EA0E}">
        <p15:presenceInfo xmlns:p15="http://schemas.microsoft.com/office/powerpoint/2012/main" userId="MEHME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85A"/>
    <a:srgbClr val="AEAEAE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00" autoAdjust="0"/>
    <p:restoredTop sz="94660"/>
  </p:normalViewPr>
  <p:slideViewPr>
    <p:cSldViewPr>
      <p:cViewPr>
        <p:scale>
          <a:sx n="75" d="100"/>
          <a:sy n="75" d="100"/>
        </p:scale>
        <p:origin x="850" y="1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928" y="84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C76D85-DED2-469F-90BE-1E1DDABCAA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44B7B-9871-4EE2-9692-D071EDC90A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520A7-85AB-4FFC-8438-77FBE89364C4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15002A-B07E-41AC-B9B6-27F2602B16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B92E7-F848-417D-8373-B9EF139C57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0A8D7-92E5-4E38-B392-DC764FE4E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86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AEFFC-3ED0-4401-9E5B-ADEC60540F12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219"/>
            <a:ext cx="543814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8"/>
            <a:ext cx="2945659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DE706-8EC2-4512-8358-07072B970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05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A567C30-0EBE-40F2-8A10-5BF4A1C86B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8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" y="4645064"/>
            <a:ext cx="12191998" cy="88317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30200" y="4746627"/>
            <a:ext cx="6934200" cy="688975"/>
          </a:xfrm>
          <a:prstGeom prst="rect">
            <a:avLst/>
          </a:prstGeom>
        </p:spPr>
        <p:txBody>
          <a:bodyPr/>
          <a:lstStyle>
            <a:lvl1pPr>
              <a:defRPr sz="2398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A64A12B1-0CD7-40FC-92B8-4A7EF6919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18731" r="8222" b="22165"/>
          <a:stretch/>
        </p:blipFill>
        <p:spPr>
          <a:xfrm>
            <a:off x="7460966" y="4655460"/>
            <a:ext cx="4769134" cy="88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5162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mat Disp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705984-8719-4D7F-9D6F-70BAB5A7ED94}"/>
              </a:ext>
            </a:extLst>
          </p:cNvPr>
          <p:cNvSpPr/>
          <p:nvPr userDrawn="1"/>
        </p:nvSpPr>
        <p:spPr>
          <a:xfrm>
            <a:off x="4724400" y="6381984"/>
            <a:ext cx="3429000" cy="35936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200" dirty="0">
                <a:solidFill>
                  <a:schemeClr val="tx1"/>
                </a:solidFill>
              </a:rPr>
              <a:t>Credits: Mehmet KOC – Hong Phuoc Nguyen Nguyen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3CC7EE5-3B85-496E-9625-56A424420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8" y="116653"/>
            <a:ext cx="10803384" cy="540397"/>
          </a:xfrm>
          <a:prstGeom prst="rect">
            <a:avLst/>
          </a:prstGeom>
        </p:spPr>
        <p:txBody>
          <a:bodyPr anchor="b"/>
          <a:lstStyle>
            <a:lvl1pPr>
              <a:defRPr lang="de-DE" sz="2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Titelmasterformat durch Klicken bearbeiten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B57EB61-3CDF-497D-9B42-666238915D62}"/>
              </a:ext>
            </a:extLst>
          </p:cNvPr>
          <p:cNvCxnSpPr/>
          <p:nvPr userDrawn="1"/>
        </p:nvCxnSpPr>
        <p:spPr>
          <a:xfrm>
            <a:off x="410818" y="657050"/>
            <a:ext cx="11370365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7CBEEB8-9139-4EF8-A6E4-9C00DACA8063}"/>
              </a:ext>
            </a:extLst>
          </p:cNvPr>
          <p:cNvCxnSpPr>
            <a:cxnSpLocks/>
          </p:cNvCxnSpPr>
          <p:nvPr userDrawn="1"/>
        </p:nvCxnSpPr>
        <p:spPr>
          <a:xfrm>
            <a:off x="0" y="6381983"/>
            <a:ext cx="121920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871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uide Disp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2782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ass &amp; IP Disp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3653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EA77F9-42A1-4FE5-A09A-A2ADD9AC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71C89-CEA5-4291-9F88-3CBE3F7EB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4D4BF-53B2-4958-BF7B-258408B11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4EB72-B235-41BC-B324-2EC8A9215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CA776-0161-4030-B5E7-F2689680552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18731" r="8222" b="22165"/>
          <a:stretch/>
        </p:blipFill>
        <p:spPr>
          <a:xfrm>
            <a:off x="8763000" y="6400800"/>
            <a:ext cx="2057400" cy="381000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F38FDCE-7B15-4048-ABF7-8855BC78D1BC}"/>
              </a:ext>
            </a:extLst>
          </p:cNvPr>
          <p:cNvSpPr txBox="1">
            <a:spLocks/>
          </p:cNvSpPr>
          <p:nvPr userDrawn="1"/>
        </p:nvSpPr>
        <p:spPr>
          <a:xfrm>
            <a:off x="420343" y="6381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2021_WiSe_Prototyping Project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53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2" r:id="rId2"/>
    <p:sldLayoutId id="2147483664" r:id="rId3"/>
    <p:sldLayoutId id="214748366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F281E2-628B-4B62-B0F1-891761063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Prototyping Project | </a:t>
            </a:r>
            <a:r>
              <a:rPr lang="en-US" dirty="0">
                <a:solidFill>
                  <a:srgbClr val="FFC000"/>
                </a:solidFill>
              </a:rPr>
              <a:t>Functional		</a:t>
            </a:r>
            <a:r>
              <a:rPr lang="en-US" dirty="0"/>
              <a:t> balanced endeffector</a:t>
            </a:r>
            <a:br>
              <a:rPr lang="en-US" dirty="0"/>
            </a:br>
            <a:r>
              <a:rPr lang="en-US" sz="2000" dirty="0">
                <a:solidFill>
                  <a:srgbClr val="FFC000"/>
                </a:solidFill>
              </a:rPr>
              <a:t>Team </a:t>
            </a:r>
            <a:r>
              <a:rPr lang="en-US" sz="2000" dirty="0"/>
              <a:t>Mehmet koc – Hong Phuoc Nguyen Nguyen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56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47F314-A03B-4B5B-9FEF-4ED87D5C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F6C85A"/>
                </a:solidFill>
              </a:rPr>
              <a:t>Project</a:t>
            </a:r>
            <a:r>
              <a:rPr lang="de-DE" dirty="0"/>
              <a:t> Introduction</a:t>
            </a:r>
            <a:r>
              <a:rPr lang="en-US" dirty="0"/>
              <a:t> </a:t>
            </a:r>
          </a:p>
        </p:txBody>
      </p:sp>
      <p:sp>
        <p:nvSpPr>
          <p:cNvPr id="4" name="Google Shape;94;gfac8fc0682_1_30">
            <a:extLst>
              <a:ext uri="{FF2B5EF4-FFF2-40B4-BE49-F238E27FC236}">
                <a16:creationId xmlns:a16="http://schemas.microsoft.com/office/drawing/2014/main" id="{5B164A0D-C8C6-4DBD-A56A-0FCE0745D533}"/>
              </a:ext>
            </a:extLst>
          </p:cNvPr>
          <p:cNvSpPr txBox="1">
            <a:spLocks/>
          </p:cNvSpPr>
          <p:nvPr/>
        </p:nvSpPr>
        <p:spPr>
          <a:xfrm>
            <a:off x="410392" y="1381025"/>
            <a:ext cx="4938713" cy="476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4075" indent="-457200">
              <a:lnSpc>
                <a:spcPct val="150000"/>
              </a:lnSpc>
              <a:buSzPct val="157096"/>
              <a:buFont typeface="Wingdings" panose="05000000000000000000" pitchFamily="2" charset="2"/>
              <a:buChar char="ü"/>
            </a:pPr>
            <a:r>
              <a:rPr lang="de-DE" sz="1600" dirty="0"/>
              <a:t>Balancing functionality of the gripper/end-effector mechanism</a:t>
            </a:r>
          </a:p>
          <a:p>
            <a:pPr marL="594075" indent="-457200">
              <a:lnSpc>
                <a:spcPct val="150000"/>
              </a:lnSpc>
              <a:buSzPct val="157096"/>
              <a:buFont typeface="Wingdings" panose="05000000000000000000" pitchFamily="2" charset="2"/>
              <a:buChar char="ü"/>
            </a:pPr>
            <a:r>
              <a:rPr lang="de-DE" sz="1600" dirty="0"/>
              <a:t>Variable application areas on the robotic industry</a:t>
            </a:r>
          </a:p>
          <a:p>
            <a:pPr marL="594075" indent="-457200">
              <a:lnSpc>
                <a:spcPct val="150000"/>
              </a:lnSpc>
              <a:buSzPct val="157096"/>
              <a:buFont typeface="Wingdings" panose="05000000000000000000" pitchFamily="2" charset="2"/>
              <a:buChar char="ü"/>
            </a:pPr>
            <a:r>
              <a:rPr lang="de-DE" sz="1600" dirty="0"/>
              <a:t>Different functional end-effectors are available</a:t>
            </a:r>
          </a:p>
          <a:p>
            <a:pPr marL="594075" indent="-457200">
              <a:lnSpc>
                <a:spcPct val="150000"/>
              </a:lnSpc>
              <a:buSzPct val="157096"/>
              <a:buFont typeface="Wingdings" panose="05000000000000000000" pitchFamily="2" charset="2"/>
              <a:buChar char="ü"/>
            </a:pPr>
            <a:r>
              <a:rPr lang="de-DE" sz="1600" dirty="0"/>
              <a:t>ZYZ Rotational joints can reach all directions</a:t>
            </a:r>
          </a:p>
          <a:p>
            <a:pPr marL="594075" indent="-457200">
              <a:lnSpc>
                <a:spcPct val="150000"/>
              </a:lnSpc>
              <a:buSzPct val="157096"/>
              <a:buFont typeface="Wingdings" panose="05000000000000000000" pitchFamily="2" charset="2"/>
              <a:buChar char="ü"/>
            </a:pPr>
            <a:r>
              <a:rPr lang="de-DE" sz="1600" dirty="0"/>
              <a:t>Solution for the „Singularity“</a:t>
            </a:r>
          </a:p>
          <a:p>
            <a:pPr marL="594075" indent="-457200">
              <a:lnSpc>
                <a:spcPct val="150000"/>
              </a:lnSpc>
              <a:buSzPct val="157096"/>
              <a:buFont typeface="Wingdings" panose="05000000000000000000" pitchFamily="2" charset="2"/>
              <a:buChar char="ü"/>
            </a:pPr>
            <a:r>
              <a:rPr lang="de-DE" sz="1600" dirty="0"/>
              <a:t>Cost-efficient solution for functional end-effectors</a:t>
            </a:r>
          </a:p>
          <a:p>
            <a:pPr marL="594075" indent="-457200">
              <a:lnSpc>
                <a:spcPct val="150000"/>
              </a:lnSpc>
              <a:buSzPct val="157096"/>
              <a:buFont typeface="Wingdings" panose="05000000000000000000" pitchFamily="2" charset="2"/>
              <a:buChar char="ü"/>
            </a:pPr>
            <a:r>
              <a:rPr lang="de-DE" sz="1600" dirty="0"/>
              <a:t>Increase the DOF of the simple robotic arm</a:t>
            </a:r>
          </a:p>
          <a:p>
            <a:pPr marL="594075" indent="-457200">
              <a:lnSpc>
                <a:spcPct val="150000"/>
              </a:lnSpc>
              <a:buSzPct val="157096"/>
              <a:buFont typeface="Wingdings" panose="05000000000000000000" pitchFamily="2" charset="2"/>
              <a:buChar char="ü"/>
            </a:pPr>
            <a:endParaRPr lang="de-DE" sz="1600" dirty="0"/>
          </a:p>
          <a:p>
            <a:pPr marL="594075" indent="-457200">
              <a:lnSpc>
                <a:spcPct val="150000"/>
              </a:lnSpc>
              <a:buSzPct val="157096"/>
              <a:buFont typeface="Wingdings" panose="05000000000000000000" pitchFamily="2" charset="2"/>
              <a:buChar char="ü"/>
            </a:pPr>
            <a:endParaRPr lang="de-DE" sz="1600" dirty="0"/>
          </a:p>
          <a:p>
            <a:pPr marL="594075" indent="-457200">
              <a:lnSpc>
                <a:spcPct val="150000"/>
              </a:lnSpc>
              <a:buSzPct val="157096"/>
              <a:buFont typeface="Wingdings" panose="05000000000000000000" pitchFamily="2" charset="2"/>
              <a:buChar char="ü"/>
            </a:pPr>
            <a:endParaRPr lang="de-DE" sz="1600" dirty="0"/>
          </a:p>
          <a:p>
            <a:pPr marL="594075" indent="-457200">
              <a:lnSpc>
                <a:spcPct val="150000"/>
              </a:lnSpc>
              <a:buSzPct val="157096"/>
              <a:buFont typeface="Wingdings" panose="05000000000000000000" pitchFamily="2" charset="2"/>
              <a:buChar char="ü"/>
            </a:pPr>
            <a:endParaRPr lang="de-DE" sz="1600" dirty="0"/>
          </a:p>
        </p:txBody>
      </p:sp>
      <p:sp>
        <p:nvSpPr>
          <p:cNvPr id="5" name="Google Shape;95;gfac8fc0682_1_30">
            <a:extLst>
              <a:ext uri="{FF2B5EF4-FFF2-40B4-BE49-F238E27FC236}">
                <a16:creationId xmlns:a16="http://schemas.microsoft.com/office/drawing/2014/main" id="{68CDD96D-0AF3-476A-9A18-579ED21FB016}"/>
              </a:ext>
            </a:extLst>
          </p:cNvPr>
          <p:cNvSpPr txBox="1">
            <a:spLocks/>
          </p:cNvSpPr>
          <p:nvPr/>
        </p:nvSpPr>
        <p:spPr>
          <a:xfrm>
            <a:off x="489528" y="650927"/>
            <a:ext cx="4369290" cy="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Motivation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Google Shape;96;gfac8fc0682_1_30">
            <a:extLst>
              <a:ext uri="{FF2B5EF4-FFF2-40B4-BE49-F238E27FC236}">
                <a16:creationId xmlns:a16="http://schemas.microsoft.com/office/drawing/2014/main" id="{EF33EB51-F260-40FB-A585-6934D7DE18A2}"/>
              </a:ext>
            </a:extLst>
          </p:cNvPr>
          <p:cNvSpPr/>
          <p:nvPr/>
        </p:nvSpPr>
        <p:spPr>
          <a:xfrm>
            <a:off x="11802883" y="952427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51702B-B1B3-4BE5-A1F6-18CEEE637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3133" y="914400"/>
            <a:ext cx="2219320" cy="2219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441B82-E5B1-4D2D-AD63-BCBA3ADB1B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" b="3762"/>
          <a:stretch/>
        </p:blipFill>
        <p:spPr>
          <a:xfrm>
            <a:off x="6438900" y="3274870"/>
            <a:ext cx="1750740" cy="16134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EAB350-F984-4B87-9134-6EF0E82337A7}"/>
              </a:ext>
            </a:extLst>
          </p:cNvPr>
          <p:cNvSpPr txBox="1"/>
          <p:nvPr/>
        </p:nvSpPr>
        <p:spPr>
          <a:xfrm rot="16200000">
            <a:off x="9035106" y="2979417"/>
            <a:ext cx="60983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https://www.iconfinder.com/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86BB16-BF78-425A-A203-BC0322D83E35}"/>
              </a:ext>
            </a:extLst>
          </p:cNvPr>
          <p:cNvSpPr/>
          <p:nvPr/>
        </p:nvSpPr>
        <p:spPr>
          <a:xfrm>
            <a:off x="6146906" y="798200"/>
            <a:ext cx="4938713" cy="5384247"/>
          </a:xfrm>
          <a:prstGeom prst="rect">
            <a:avLst/>
          </a:prstGeom>
          <a:noFill/>
          <a:ln>
            <a:solidFill>
              <a:srgbClr val="F6C8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3C4FCE-3F95-4A41-AE34-ED14166864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1" t="13160" r="22211" b="10788"/>
          <a:stretch/>
        </p:blipFill>
        <p:spPr>
          <a:xfrm>
            <a:off x="7491038" y="3248263"/>
            <a:ext cx="3594581" cy="261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03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56151-DB92-4D3D-8B76-7563EC05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6C85A"/>
                </a:solidFill>
              </a:rPr>
              <a:t>CAD </a:t>
            </a:r>
            <a:r>
              <a:rPr lang="de-DE" dirty="0"/>
              <a:t>Design</a:t>
            </a:r>
          </a:p>
        </p:txBody>
      </p:sp>
      <p:sp>
        <p:nvSpPr>
          <p:cNvPr id="6" name="Google Shape;95;gfac8fc0682_1_30">
            <a:extLst>
              <a:ext uri="{FF2B5EF4-FFF2-40B4-BE49-F238E27FC236}">
                <a16:creationId xmlns:a16="http://schemas.microsoft.com/office/drawing/2014/main" id="{28E1B66A-142F-4428-B3FD-7FE7BD99BD28}"/>
              </a:ext>
            </a:extLst>
          </p:cNvPr>
          <p:cNvSpPr txBox="1">
            <a:spLocks/>
          </p:cNvSpPr>
          <p:nvPr/>
        </p:nvSpPr>
        <p:spPr>
          <a:xfrm>
            <a:off x="489528" y="650926"/>
            <a:ext cx="4369290" cy="987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Solidworks – Outlook on the Old Prototyping Designs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9D1E9-6ACB-4F73-A385-5463CE82C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0423" y="921972"/>
            <a:ext cx="6220759" cy="3543300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4795E3-BD69-4BC6-ACF2-F6FB6BABB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818" y="2693622"/>
            <a:ext cx="6220759" cy="351345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419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56151-DB92-4D3D-8B76-7563EC05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6C85A"/>
                </a:solidFill>
              </a:rPr>
              <a:t>CAD </a:t>
            </a:r>
            <a:r>
              <a:rPr lang="de-DE" dirty="0"/>
              <a:t>Design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6AFA7D-19A3-4D3F-98EC-40F8678F451D}"/>
              </a:ext>
            </a:extLst>
          </p:cNvPr>
          <p:cNvGrpSpPr/>
          <p:nvPr/>
        </p:nvGrpSpPr>
        <p:grpSpPr>
          <a:xfrm>
            <a:off x="6760595" y="837015"/>
            <a:ext cx="4382544" cy="5374470"/>
            <a:chOff x="6589644" y="735655"/>
            <a:chExt cx="4382544" cy="53744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D112D7-8122-4597-87C0-103A2038C7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98" t="13332" r="31032" b="16506"/>
            <a:stretch/>
          </p:blipFill>
          <p:spPr>
            <a:xfrm rot="5400000">
              <a:off x="7439321" y="-114022"/>
              <a:ext cx="2683189" cy="4382544"/>
            </a:xfrm>
            <a:prstGeom prst="rect">
              <a:avLst/>
            </a:prstGeom>
            <a:ln w="12700">
              <a:solidFill>
                <a:srgbClr val="FFC000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3CDF09-5027-4E56-8E1E-AD4CDD1D92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1" t="11136" b="22403"/>
            <a:stretch/>
          </p:blipFill>
          <p:spPr>
            <a:xfrm>
              <a:off x="6596270" y="3439155"/>
              <a:ext cx="4369290" cy="267097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4B23939-1F84-41B6-BB7C-FEFFEA1013F6}"/>
              </a:ext>
            </a:extLst>
          </p:cNvPr>
          <p:cNvSpPr txBox="1"/>
          <p:nvPr/>
        </p:nvSpPr>
        <p:spPr>
          <a:xfrm rot="16200000">
            <a:off x="8988584" y="2914253"/>
            <a:ext cx="60983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https://www.iconfinder.com/ - https://www.youtube.com/watch?v=z9kE4TkCGEE&amp;ab_channel=thang010146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68F194-17F3-4E0B-8719-A4EA0FF669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0" t="15257" r="21884" b="9466"/>
          <a:stretch/>
        </p:blipFill>
        <p:spPr>
          <a:xfrm>
            <a:off x="1226440" y="1790700"/>
            <a:ext cx="4747260" cy="3467100"/>
          </a:xfrm>
          <a:prstGeom prst="rect">
            <a:avLst/>
          </a:prstGeom>
        </p:spPr>
      </p:pic>
      <p:sp>
        <p:nvSpPr>
          <p:cNvPr id="12" name="Google Shape;95;gfac8fc0682_1_30">
            <a:extLst>
              <a:ext uri="{FF2B5EF4-FFF2-40B4-BE49-F238E27FC236}">
                <a16:creationId xmlns:a16="http://schemas.microsoft.com/office/drawing/2014/main" id="{C0A76A85-C504-483C-8AD7-FBAC79A2EC0E}"/>
              </a:ext>
            </a:extLst>
          </p:cNvPr>
          <p:cNvSpPr txBox="1">
            <a:spLocks/>
          </p:cNvSpPr>
          <p:nvPr/>
        </p:nvSpPr>
        <p:spPr>
          <a:xfrm>
            <a:off x="489528" y="650926"/>
            <a:ext cx="5111172" cy="987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Update on the Prototyping Design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422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56151-DB92-4D3D-8B76-7563EC05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6C85A"/>
                </a:solidFill>
              </a:rPr>
              <a:t>Prototypıng </a:t>
            </a:r>
            <a:r>
              <a:rPr lang="de-DE" dirty="0"/>
              <a:t>PHASE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68F194-17F3-4E0B-8719-A4EA0FF669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" b="1269"/>
          <a:stretch/>
        </p:blipFill>
        <p:spPr>
          <a:xfrm>
            <a:off x="777624" y="1333500"/>
            <a:ext cx="2585906" cy="2552700"/>
          </a:xfrm>
          <a:prstGeom prst="rect">
            <a:avLst/>
          </a:prstGeom>
        </p:spPr>
      </p:pic>
      <p:sp>
        <p:nvSpPr>
          <p:cNvPr id="12" name="Google Shape;95;gfac8fc0682_1_30">
            <a:extLst>
              <a:ext uri="{FF2B5EF4-FFF2-40B4-BE49-F238E27FC236}">
                <a16:creationId xmlns:a16="http://schemas.microsoft.com/office/drawing/2014/main" id="{C0A76A85-C504-483C-8AD7-FBAC79A2EC0E}"/>
              </a:ext>
            </a:extLst>
          </p:cNvPr>
          <p:cNvSpPr txBox="1">
            <a:spLocks/>
          </p:cNvSpPr>
          <p:nvPr/>
        </p:nvSpPr>
        <p:spPr>
          <a:xfrm>
            <a:off x="489528" y="650926"/>
            <a:ext cx="5111172" cy="987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Hardware Components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B05D6-CA30-4FCC-BC11-3595BB09B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" b="642"/>
          <a:stretch/>
        </p:blipFill>
        <p:spPr>
          <a:xfrm>
            <a:off x="4803047" y="1343964"/>
            <a:ext cx="2585906" cy="255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9C830-B352-449D-A635-73F048A9A4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" r="762"/>
          <a:stretch/>
        </p:blipFill>
        <p:spPr>
          <a:xfrm>
            <a:off x="7886700" y="1333500"/>
            <a:ext cx="2895600" cy="255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88A052-D53B-4119-A66B-74F4853418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9" b="13927"/>
          <a:stretch/>
        </p:blipFill>
        <p:spPr>
          <a:xfrm>
            <a:off x="622777" y="4054187"/>
            <a:ext cx="2895600" cy="2223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F5C381-E2C0-409E-9C39-3602B42364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" b="-1792"/>
          <a:stretch/>
        </p:blipFill>
        <p:spPr>
          <a:xfrm>
            <a:off x="5044899" y="4054187"/>
            <a:ext cx="2102202" cy="22387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167980-090D-4AE5-985C-380A3CBEF8D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" r="211"/>
          <a:stretch/>
        </p:blipFill>
        <p:spPr>
          <a:xfrm>
            <a:off x="7692924" y="4183849"/>
            <a:ext cx="3283151" cy="19640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4DC4F9-A3B5-441B-ACCB-49084A2797FE}"/>
              </a:ext>
            </a:extLst>
          </p:cNvPr>
          <p:cNvSpPr txBox="1"/>
          <p:nvPr/>
        </p:nvSpPr>
        <p:spPr>
          <a:xfrm rot="16200000">
            <a:off x="9035106" y="2979417"/>
            <a:ext cx="609834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/>
              <a:t>https://www.amazon.de/-/en/ref=nav_logo</a:t>
            </a:r>
          </a:p>
        </p:txBody>
      </p:sp>
    </p:spTree>
    <p:extLst>
      <p:ext uri="{BB962C8B-B14F-4D97-AF65-F5344CB8AC3E}">
        <p14:creationId xmlns:p14="http://schemas.microsoft.com/office/powerpoint/2010/main" val="94965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56151-DB92-4D3D-8B76-7563EC05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6C85A"/>
                </a:solidFill>
              </a:rPr>
              <a:t>Prototypıng </a:t>
            </a:r>
            <a:r>
              <a:rPr lang="de-DE" dirty="0"/>
              <a:t>PHASE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68F194-17F3-4E0B-8719-A4EA0FF669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0" t="15257" r="21884" b="9466"/>
          <a:stretch/>
        </p:blipFill>
        <p:spPr>
          <a:xfrm>
            <a:off x="1636194" y="1905000"/>
            <a:ext cx="4747260" cy="3467100"/>
          </a:xfrm>
          <a:prstGeom prst="rect">
            <a:avLst/>
          </a:prstGeom>
        </p:spPr>
      </p:pic>
      <p:sp>
        <p:nvSpPr>
          <p:cNvPr id="12" name="Google Shape;95;gfac8fc0682_1_30">
            <a:extLst>
              <a:ext uri="{FF2B5EF4-FFF2-40B4-BE49-F238E27FC236}">
                <a16:creationId xmlns:a16="http://schemas.microsoft.com/office/drawing/2014/main" id="{C0A76A85-C504-483C-8AD7-FBAC79A2EC0E}"/>
              </a:ext>
            </a:extLst>
          </p:cNvPr>
          <p:cNvSpPr txBox="1">
            <a:spLocks/>
          </p:cNvSpPr>
          <p:nvPr/>
        </p:nvSpPr>
        <p:spPr>
          <a:xfrm>
            <a:off x="489528" y="650926"/>
            <a:ext cx="5111172" cy="987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Programming the Balancing Algorithm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 descr="A diagram of a flowchart&#10;&#10;Description automatically generated with medium confidence">
            <a:extLst>
              <a:ext uri="{FF2B5EF4-FFF2-40B4-BE49-F238E27FC236}">
                <a16:creationId xmlns:a16="http://schemas.microsoft.com/office/drawing/2014/main" id="{BCEB8068-C2D8-4DB3-A847-06E3A1887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685800"/>
            <a:ext cx="1851312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8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5DEE-DBDF-4B6F-810C-CF7E0E88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Presentation_Video_New_18MB">
            <a:hlinkClick r:id="" action="ppaction://media"/>
            <a:extLst>
              <a:ext uri="{FF2B5EF4-FFF2-40B4-BE49-F238E27FC236}">
                <a16:creationId xmlns:a16="http://schemas.microsoft.com/office/drawing/2014/main" id="{5AC9B883-68AC-444F-99AB-491F8A1C4C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5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7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56151-DB92-4D3D-8B76-7563EC05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6C85A"/>
                </a:solidFill>
              </a:rPr>
              <a:t>Future </a:t>
            </a:r>
            <a:r>
              <a:rPr lang="de-DE" dirty="0"/>
              <a:t>Improvements</a:t>
            </a:r>
          </a:p>
        </p:txBody>
      </p:sp>
      <p:sp>
        <p:nvSpPr>
          <p:cNvPr id="5" name="Google Shape;117;p7">
            <a:extLst>
              <a:ext uri="{FF2B5EF4-FFF2-40B4-BE49-F238E27FC236}">
                <a16:creationId xmlns:a16="http://schemas.microsoft.com/office/drawing/2014/main" id="{A9BED640-043B-4523-AA38-225CE3D668EA}"/>
              </a:ext>
            </a:extLst>
          </p:cNvPr>
          <p:cNvSpPr txBox="1">
            <a:spLocks/>
          </p:cNvSpPr>
          <p:nvPr/>
        </p:nvSpPr>
        <p:spPr>
          <a:xfrm>
            <a:off x="2051628" y="642735"/>
            <a:ext cx="2454111" cy="54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12065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25000"/>
              <a:buNone/>
            </a:pPr>
            <a:r>
              <a:rPr lang="de-DE" sz="2400" u="sng" dirty="0">
                <a:solidFill>
                  <a:schemeClr val="tx1"/>
                </a:solidFill>
                <a:latin typeface="+mn-lt"/>
              </a:rPr>
              <a:t>Difficulties</a:t>
            </a:r>
            <a:endParaRPr lang="de-DE" sz="1800" u="sng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Google Shape;117;p7">
            <a:extLst>
              <a:ext uri="{FF2B5EF4-FFF2-40B4-BE49-F238E27FC236}">
                <a16:creationId xmlns:a16="http://schemas.microsoft.com/office/drawing/2014/main" id="{8E10C2B6-3010-4A1B-9117-C987BD214EDB}"/>
              </a:ext>
            </a:extLst>
          </p:cNvPr>
          <p:cNvSpPr txBox="1">
            <a:spLocks/>
          </p:cNvSpPr>
          <p:nvPr/>
        </p:nvSpPr>
        <p:spPr>
          <a:xfrm>
            <a:off x="7658100" y="627370"/>
            <a:ext cx="2454111" cy="54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12065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25000"/>
              <a:buNone/>
            </a:pPr>
            <a:r>
              <a:rPr lang="de-DE" sz="2400" u="sng" dirty="0">
                <a:solidFill>
                  <a:schemeClr val="tx1"/>
                </a:solidFill>
                <a:latin typeface="+mn-lt"/>
              </a:rPr>
              <a:t>Improvements</a:t>
            </a:r>
            <a:endParaRPr lang="de-DE" sz="1800" u="sng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Google Shape;117;p7">
            <a:extLst>
              <a:ext uri="{FF2B5EF4-FFF2-40B4-BE49-F238E27FC236}">
                <a16:creationId xmlns:a16="http://schemas.microsoft.com/office/drawing/2014/main" id="{D82DEA45-912D-4402-AF19-5C70A51ABEE6}"/>
              </a:ext>
            </a:extLst>
          </p:cNvPr>
          <p:cNvSpPr txBox="1">
            <a:spLocks/>
          </p:cNvSpPr>
          <p:nvPr/>
        </p:nvSpPr>
        <p:spPr>
          <a:xfrm>
            <a:off x="521856" y="1456398"/>
            <a:ext cx="5606472" cy="394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406400" indent="-285750">
              <a:buSzPct val="125000"/>
            </a:pPr>
            <a:r>
              <a:rPr lang="de-DE" sz="1800" dirty="0">
                <a:solidFill>
                  <a:schemeClr val="tx1"/>
                </a:solidFill>
                <a:latin typeface="+mn-lt"/>
              </a:rPr>
              <a:t>Hardware: </a:t>
            </a:r>
          </a:p>
          <a:p>
            <a:pPr marL="863600" lvl="1" indent="-285750">
              <a:buSzPct val="125000"/>
            </a:pPr>
            <a:r>
              <a:rPr lang="de-DE" sz="1600" dirty="0">
                <a:solidFill>
                  <a:schemeClr val="tx1"/>
                </a:solidFill>
                <a:latin typeface="+mn-lt"/>
              </a:rPr>
              <a:t>Mechanical and electrical parts are not stable due to the production method</a:t>
            </a:r>
          </a:p>
          <a:p>
            <a:pPr marL="863600" lvl="1" indent="-285750">
              <a:buSzPct val="125000"/>
            </a:pPr>
            <a:r>
              <a:rPr lang="de-DE" sz="1600" dirty="0">
                <a:solidFill>
                  <a:schemeClr val="tx1"/>
                </a:solidFill>
                <a:latin typeface="+mn-lt"/>
              </a:rPr>
              <a:t>Motors have limit (can only rotate about 180 degree)</a:t>
            </a:r>
          </a:p>
          <a:p>
            <a:pPr marL="863600" lvl="1" indent="-285750">
              <a:buSzPct val="125000"/>
            </a:pPr>
            <a:r>
              <a:rPr lang="de-DE" sz="1600" dirty="0">
                <a:solidFill>
                  <a:schemeClr val="tx1"/>
                </a:solidFill>
                <a:latin typeface="+mn-lt"/>
              </a:rPr>
              <a:t>The custom board is better, but not best</a:t>
            </a:r>
          </a:p>
          <a:p>
            <a:pPr marL="577850" lvl="1" indent="0">
              <a:buSzPct val="125000"/>
              <a:buNone/>
            </a:pPr>
            <a:endParaRPr lang="de-DE" sz="1600" dirty="0">
              <a:solidFill>
                <a:schemeClr val="tx1"/>
              </a:solidFill>
              <a:latin typeface="+mn-lt"/>
            </a:endParaRPr>
          </a:p>
          <a:p>
            <a:pPr marL="406400" indent="-285750">
              <a:buSzPct val="125000"/>
            </a:pPr>
            <a:r>
              <a:rPr lang="de-DE" sz="1800" dirty="0">
                <a:solidFill>
                  <a:schemeClr val="tx1"/>
                </a:solidFill>
                <a:latin typeface="+mn-lt"/>
              </a:rPr>
              <a:t>Software:</a:t>
            </a:r>
          </a:p>
          <a:p>
            <a:pPr marL="863600" lvl="1" indent="-285750">
              <a:buSzPct val="125000"/>
            </a:pPr>
            <a:r>
              <a:rPr lang="de-DE" sz="1600" dirty="0">
                <a:solidFill>
                  <a:schemeClr val="tx1"/>
                </a:solidFill>
                <a:latin typeface="+mn-lt"/>
              </a:rPr>
              <a:t>Only measure indirect the orientation</a:t>
            </a:r>
          </a:p>
          <a:p>
            <a:pPr marL="863600" lvl="1" indent="-285750">
              <a:buSzPct val="125000"/>
            </a:pPr>
            <a:r>
              <a:rPr lang="de-DE" sz="1600" dirty="0">
                <a:solidFill>
                  <a:schemeClr val="tx1"/>
                </a:solidFill>
                <a:latin typeface="+mn-lt"/>
              </a:rPr>
              <a:t>Still cannot perfectly handle the singularity</a:t>
            </a:r>
          </a:p>
          <a:p>
            <a:pPr marL="863600" lvl="1" indent="-285750">
              <a:buSzPct val="125000"/>
            </a:pPr>
            <a:endParaRPr lang="de-DE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Google Shape;117;p7">
            <a:extLst>
              <a:ext uri="{FF2B5EF4-FFF2-40B4-BE49-F238E27FC236}">
                <a16:creationId xmlns:a16="http://schemas.microsoft.com/office/drawing/2014/main" id="{529E4C0B-6EA8-4A46-A595-40703100B6C4}"/>
              </a:ext>
            </a:extLst>
          </p:cNvPr>
          <p:cNvSpPr txBox="1">
            <a:spLocks/>
          </p:cNvSpPr>
          <p:nvPr/>
        </p:nvSpPr>
        <p:spPr>
          <a:xfrm>
            <a:off x="6128328" y="1456398"/>
            <a:ext cx="5606472" cy="394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sz="12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175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sz="1100" b="0" i="0" u="none" strike="noStrike" cap="none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406400" indent="-285750">
              <a:buSzPct val="125000"/>
            </a:pPr>
            <a:r>
              <a:rPr lang="de-DE" sz="1800" dirty="0">
                <a:solidFill>
                  <a:schemeClr val="tx1"/>
                </a:solidFill>
                <a:latin typeface="+mn-lt"/>
              </a:rPr>
              <a:t>Hardware:</a:t>
            </a:r>
          </a:p>
          <a:p>
            <a:pPr marL="863600" lvl="1" indent="-285750">
              <a:buSzPct val="125000"/>
            </a:pPr>
            <a:r>
              <a:rPr lang="de-DE" sz="1600" dirty="0">
                <a:solidFill>
                  <a:schemeClr val="tx1"/>
                </a:solidFill>
                <a:latin typeface="+mn-lt"/>
              </a:rPr>
              <a:t>Replace plastic by metal</a:t>
            </a:r>
          </a:p>
          <a:p>
            <a:pPr marL="863600" lvl="1" indent="-285750">
              <a:buSzPct val="125000"/>
            </a:pPr>
            <a:r>
              <a:rPr lang="de-DE" sz="1600" dirty="0">
                <a:solidFill>
                  <a:schemeClr val="tx1"/>
                </a:solidFill>
                <a:latin typeface="+mn-lt"/>
              </a:rPr>
              <a:t>Replace old motors by better ones</a:t>
            </a:r>
          </a:p>
          <a:p>
            <a:pPr marL="863600" lvl="1" indent="-285750">
              <a:buSzPct val="125000"/>
            </a:pPr>
            <a:r>
              <a:rPr lang="de-DE" sz="1600" dirty="0">
                <a:solidFill>
                  <a:schemeClr val="tx1"/>
                </a:solidFill>
                <a:latin typeface="+mn-lt"/>
              </a:rPr>
              <a:t>Change the electrical circuit to PCB board</a:t>
            </a:r>
          </a:p>
          <a:p>
            <a:pPr marL="863600" lvl="1" indent="-285750">
              <a:buSzPct val="125000"/>
            </a:pPr>
            <a:r>
              <a:rPr lang="de-DE" sz="1600" dirty="0">
                <a:solidFill>
                  <a:schemeClr val="tx1"/>
                </a:solidFill>
                <a:latin typeface="+mn-lt"/>
              </a:rPr>
              <a:t>Change the gripper mechanism to rack and pinion</a:t>
            </a:r>
          </a:p>
          <a:p>
            <a:pPr marL="863600" lvl="1" indent="-285750">
              <a:buSzPct val="125000"/>
            </a:pPr>
            <a:r>
              <a:rPr lang="de-DE" sz="1600" dirty="0">
                <a:solidFill>
                  <a:schemeClr val="tx1"/>
                </a:solidFill>
                <a:latin typeface="+mn-lt"/>
              </a:rPr>
              <a:t>Modularization for easy assembly</a:t>
            </a:r>
          </a:p>
          <a:p>
            <a:pPr marL="406400" indent="-285750">
              <a:buSzPct val="125000"/>
            </a:pPr>
            <a:r>
              <a:rPr lang="de-DE" sz="1800" dirty="0">
                <a:solidFill>
                  <a:schemeClr val="tx1"/>
                </a:solidFill>
                <a:latin typeface="+mn-lt"/>
              </a:rPr>
              <a:t>Software</a:t>
            </a:r>
          </a:p>
          <a:p>
            <a:pPr marL="863600" lvl="1" indent="-285750">
              <a:buSzPct val="125000"/>
            </a:pPr>
            <a:r>
              <a:rPr lang="de-DE" sz="1600" dirty="0">
                <a:solidFill>
                  <a:schemeClr val="tx1"/>
                </a:solidFill>
                <a:latin typeface="+mn-lt"/>
              </a:rPr>
              <a:t>Measure the orientation directly</a:t>
            </a:r>
          </a:p>
          <a:p>
            <a:pPr marL="863600" lvl="1" indent="-285750">
              <a:buSzPct val="125000"/>
            </a:pPr>
            <a:r>
              <a:rPr lang="de-DE" sz="1600" dirty="0">
                <a:solidFill>
                  <a:schemeClr val="tx1"/>
                </a:solidFill>
                <a:latin typeface="+mn-lt"/>
              </a:rPr>
              <a:t>Find solutions for the singularity</a:t>
            </a:r>
          </a:p>
          <a:p>
            <a:pPr marL="863600" lvl="1" indent="-285750">
              <a:buSzPct val="125000"/>
            </a:pPr>
            <a:r>
              <a:rPr lang="de-DE" sz="1600" dirty="0">
                <a:solidFill>
                  <a:schemeClr val="tx1"/>
                </a:solidFill>
                <a:latin typeface="+mn-lt"/>
              </a:rPr>
              <a:t>Find better calibration and noise elimination</a:t>
            </a:r>
          </a:p>
          <a:p>
            <a:pPr marL="863600" lvl="1" indent="-285750">
              <a:buSzPct val="125000"/>
            </a:pPr>
            <a:endParaRPr lang="de-DE" sz="16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22FDB0-66E5-4260-8DF4-AC901573B4A0}"/>
              </a:ext>
            </a:extLst>
          </p:cNvPr>
          <p:cNvCxnSpPr>
            <a:cxnSpLocks/>
          </p:cNvCxnSpPr>
          <p:nvPr/>
        </p:nvCxnSpPr>
        <p:spPr>
          <a:xfrm>
            <a:off x="6117535" y="952500"/>
            <a:ext cx="0" cy="5254574"/>
          </a:xfrm>
          <a:prstGeom prst="line">
            <a:avLst/>
          </a:prstGeom>
          <a:ln w="12700">
            <a:solidFill>
              <a:srgbClr val="F6C85A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366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84A05-C5E5-427F-885B-2CD53EBA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C000"/>
                </a:solidFill>
              </a:rPr>
              <a:t>functıonal</a:t>
            </a:r>
            <a:r>
              <a:rPr lang="de-DE" dirty="0"/>
              <a:t> balanced end-effector</a:t>
            </a:r>
          </a:p>
        </p:txBody>
      </p:sp>
      <p:sp>
        <p:nvSpPr>
          <p:cNvPr id="3" name="Google Shape;209;p12">
            <a:extLst>
              <a:ext uri="{FF2B5EF4-FFF2-40B4-BE49-F238E27FC236}">
                <a16:creationId xmlns:a16="http://schemas.microsoft.com/office/drawing/2014/main" id="{7F6B2EC3-D27C-4989-A313-1D9425B45D87}"/>
              </a:ext>
            </a:extLst>
          </p:cNvPr>
          <p:cNvSpPr txBox="1">
            <a:spLocks/>
          </p:cNvSpPr>
          <p:nvPr/>
        </p:nvSpPr>
        <p:spPr>
          <a:xfrm>
            <a:off x="843573" y="3259237"/>
            <a:ext cx="4892387" cy="23224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2800" b="1" kern="1200" cap="all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rgbClr val="FED659"/>
              </a:buClr>
              <a:buSzPts val="4200"/>
              <a:buFont typeface="Gill Sans"/>
              <a:buNone/>
            </a:pPr>
            <a:r>
              <a:rPr lang="de-DE" sz="4200">
                <a:solidFill>
                  <a:srgbClr val="FED659"/>
                </a:solidFill>
              </a:rPr>
              <a:t>THANK  YOU!</a:t>
            </a:r>
            <a:br>
              <a:rPr lang="de-DE" sz="8000">
                <a:solidFill>
                  <a:srgbClr val="FED659"/>
                </a:solidFill>
              </a:rPr>
            </a:br>
            <a:endParaRPr lang="de-DE" dirty="0">
              <a:solidFill>
                <a:srgbClr val="FED659"/>
              </a:solidFill>
            </a:endParaRPr>
          </a:p>
        </p:txBody>
      </p:sp>
      <p:sp>
        <p:nvSpPr>
          <p:cNvPr id="4" name="Google Shape;210;p12">
            <a:extLst>
              <a:ext uri="{FF2B5EF4-FFF2-40B4-BE49-F238E27FC236}">
                <a16:creationId xmlns:a16="http://schemas.microsoft.com/office/drawing/2014/main" id="{11B2CA13-B557-4E04-8864-C5925D06AD20}"/>
              </a:ext>
            </a:extLst>
          </p:cNvPr>
          <p:cNvSpPr txBox="1">
            <a:spLocks/>
          </p:cNvSpPr>
          <p:nvPr/>
        </p:nvSpPr>
        <p:spPr>
          <a:xfrm>
            <a:off x="843572" y="4797152"/>
            <a:ext cx="4892388" cy="14099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2"/>
              </a:buClr>
              <a:buSzPts val="1800"/>
              <a:buFont typeface="Arial" panose="020B0604020202020204" pitchFamily="34" charset="0"/>
              <a:buNone/>
            </a:pPr>
            <a:r>
              <a:rPr lang="de-DE"/>
              <a:t>ANY 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6585D-5F54-43E6-AD30-9AFF661C49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95" t="13235" r="30617" b="14279"/>
          <a:stretch/>
        </p:blipFill>
        <p:spPr>
          <a:xfrm>
            <a:off x="7162800" y="631575"/>
            <a:ext cx="3142041" cy="559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932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253</Words>
  <Application>Microsoft Office PowerPoint</Application>
  <PresentationFormat>Widescreen</PresentationFormat>
  <Paragraphs>47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Gill Sans</vt:lpstr>
      <vt:lpstr>Wingdings</vt:lpstr>
      <vt:lpstr>Office Theme</vt:lpstr>
      <vt:lpstr>Prototyping Project | Functional   balanced endeffector Team Mehmet koc – Hong Phuoc Nguyen Nguyen</vt:lpstr>
      <vt:lpstr>Project Introduction </vt:lpstr>
      <vt:lpstr>CAD Design</vt:lpstr>
      <vt:lpstr>CAD Design</vt:lpstr>
      <vt:lpstr>Prototypıng PHASE</vt:lpstr>
      <vt:lpstr>Prototypıng PHASE</vt:lpstr>
      <vt:lpstr>PowerPoint Presentation</vt:lpstr>
      <vt:lpstr>Future Improvements</vt:lpstr>
      <vt:lpstr>functıonal balanced end-effector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ethang</dc:creator>
  <cp:lastModifiedBy>Hong Phuoc Nguyen Nguyen</cp:lastModifiedBy>
  <cp:revision>181</cp:revision>
  <cp:lastPrinted>2018-10-01T11:28:03Z</cp:lastPrinted>
  <dcterms:created xsi:type="dcterms:W3CDTF">2018-09-07T22:52:53Z</dcterms:created>
  <dcterms:modified xsi:type="dcterms:W3CDTF">2022-02-17T16:20:10Z</dcterms:modified>
</cp:coreProperties>
</file>